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embeddings/oleObject2.bin" ContentType="application/vnd.openxmlformats-officedocument.oleObject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11"/>
  </p:notesMasterIdLst>
  <p:sldIdLst>
    <p:sldId id="362" r:id="rId2"/>
    <p:sldId id="363" r:id="rId3"/>
    <p:sldId id="369" r:id="rId4"/>
    <p:sldId id="379" r:id="rId5"/>
    <p:sldId id="370" r:id="rId6"/>
    <p:sldId id="380" r:id="rId7"/>
    <p:sldId id="367" r:id="rId8"/>
    <p:sldId id="374" r:id="rId9"/>
    <p:sldId id="3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54717"/>
    <a:srgbClr val="FF9966"/>
    <a:srgbClr val="FFCC99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 autoAdjust="0"/>
    <p:restoredTop sz="91864" autoAdjust="0"/>
  </p:normalViewPr>
  <p:slideViewPr>
    <p:cSldViewPr>
      <p:cViewPr varScale="1">
        <p:scale>
          <a:sx n="100" d="100"/>
          <a:sy n="100" d="100"/>
        </p:scale>
        <p:origin x="-5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6EB2E-A415-401E-AA4B-3706C1EE3429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07F1C-9909-430E-8214-CEE8063BB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9584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07F1C-9909-430E-8214-CEE8063BB46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1CC83-96C1-406F-A01E-66880A902F31}" type="datetimeFigureOut">
              <a:rPr lang="en-US" smtClean="0"/>
              <a:pPr/>
              <a:t>9/25/14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8800-5D87-4F20-91D2-B29F9C7BCC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00"/>
                </a:solidFill>
              </a:rPr>
              <a:t>Know This…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29200"/>
          </a:xfrm>
        </p:spPr>
        <p:txBody>
          <a:bodyPr>
            <a:normAutofit/>
          </a:bodyPr>
          <a:lstStyle/>
          <a:p>
            <a:r>
              <a:rPr lang="en-US" smtClean="0"/>
              <a:t>Capacitors in parallel (any number) are all at the same voltage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mtClean="0"/>
              <a:t>.</a:t>
            </a:r>
          </a:p>
          <a:p>
            <a:r>
              <a:rPr lang="en-US" smtClean="0"/>
              <a:t>Capacitors in series (any number) all carry the same charge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mtClean="0"/>
              <a:t>.</a:t>
            </a:r>
          </a:p>
          <a:p>
            <a:r>
              <a:rPr lang="en-US" smtClean="0"/>
              <a:t>Putting </a:t>
            </a:r>
            <a:r>
              <a:rPr lang="en-US" smtClean="0">
                <a:solidFill>
                  <a:srgbClr val="FFFF00"/>
                </a:solidFill>
              </a:rPr>
              <a:t>these facts </a:t>
            </a:r>
            <a:r>
              <a:rPr lang="en-US" smtClean="0"/>
              <a:t>together with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 = Q/C </a:t>
            </a:r>
            <a:r>
              <a:rPr lang="en-US" smtClean="0"/>
              <a:t>can solve a lot of problems!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525963"/>
          </a:xfrm>
        </p:spPr>
        <p:txBody>
          <a:bodyPr>
            <a:normAutofit/>
          </a:bodyPr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>
                <a:solidFill>
                  <a:srgbClr val="002060"/>
                </a:solidFill>
              </a:rPr>
              <a:t>.</a:t>
            </a:r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437095" y="3518665"/>
            <a:ext cx="2747683" cy="2259089"/>
            <a:chOff x="5638800" y="3612775"/>
            <a:chExt cx="2747683" cy="2259089"/>
          </a:xfrm>
        </p:grpSpPr>
        <p:cxnSp>
          <p:nvCxnSpPr>
            <p:cNvPr id="47" name="Straight Connector 46"/>
            <p:cNvCxnSpPr/>
            <p:nvPr/>
          </p:nvCxnSpPr>
          <p:spPr>
            <a:xfrm rot="5400000">
              <a:off x="5647766" y="4540622"/>
              <a:ext cx="1828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5405718" y="4527175"/>
              <a:ext cx="1828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6891618" y="4533900"/>
              <a:ext cx="1143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7120218" y="4533900"/>
              <a:ext cx="1143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777318" y="4533900"/>
              <a:ext cx="685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700683" y="4533900"/>
              <a:ext cx="685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638800" y="4533900"/>
              <a:ext cx="685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6553200" y="4533900"/>
              <a:ext cx="92336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934636" y="404308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091082" y="404308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Q</a:t>
              </a:r>
              <a:endParaRPr 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682754" y="4011706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-Q</a:t>
              </a:r>
              <a:endParaRPr 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526306" y="4025153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-Q</a:t>
              </a:r>
              <a:endParaRPr 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355541" y="5060576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400" baseline="-2500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400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17023" y="5410199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400" baseline="-2500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aseline="-25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446059" y="1792942"/>
            <a:ext cx="3200400" cy="1066798"/>
            <a:chOff x="5562600" y="1981200"/>
            <a:chExt cx="3200400" cy="1066798"/>
          </a:xfrm>
        </p:grpSpPr>
        <p:grpSp>
          <p:nvGrpSpPr>
            <p:cNvPr id="69" name="Group 68"/>
            <p:cNvGrpSpPr/>
            <p:nvPr/>
          </p:nvGrpSpPr>
          <p:grpSpPr>
            <a:xfrm>
              <a:off x="5562600" y="1981200"/>
              <a:ext cx="2604247" cy="1066798"/>
              <a:chOff x="5732929" y="1981200"/>
              <a:chExt cx="2604247" cy="1066798"/>
            </a:xfrm>
          </p:grpSpPr>
          <p:grpSp>
            <p:nvGrpSpPr>
              <p:cNvPr id="6" name="Group 35"/>
              <p:cNvGrpSpPr/>
              <p:nvPr/>
            </p:nvGrpSpPr>
            <p:grpSpPr>
              <a:xfrm>
                <a:off x="6172200" y="2440950"/>
                <a:ext cx="533640" cy="151762"/>
                <a:chOff x="5791200" y="5486400"/>
                <a:chExt cx="1295400" cy="304800"/>
              </a:xfrm>
            </p:grpSpPr>
            <p:cxnSp>
              <p:nvCxnSpPr>
                <p:cNvPr id="19" name="Straight Connector 18"/>
                <p:cNvCxnSpPr/>
                <p:nvPr/>
              </p:nvCxnSpPr>
              <p:spPr>
                <a:xfrm>
                  <a:off x="5791200" y="5486400"/>
                  <a:ext cx="12954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5791200" y="5791200"/>
                  <a:ext cx="12954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Connector 16"/>
              <p:cNvCxnSpPr/>
              <p:nvPr/>
            </p:nvCxnSpPr>
            <p:spPr>
              <a:xfrm flipV="1">
                <a:off x="7019125" y="2438400"/>
                <a:ext cx="1295640" cy="255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7041536" y="2592712"/>
                <a:ext cx="129564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6454715" y="2820356"/>
                <a:ext cx="1165285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 flipH="1" flipV="1">
                <a:off x="6340894" y="2706534"/>
                <a:ext cx="2276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 flipH="1" flipV="1">
                <a:off x="7506179" y="2706534"/>
                <a:ext cx="2276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 flipH="1" flipV="1">
                <a:off x="6884723" y="2934177"/>
                <a:ext cx="2276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6454715" y="2208844"/>
                <a:ext cx="1165285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16200000" flipH="1">
                <a:off x="6340893" y="2322665"/>
                <a:ext cx="2276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7506178" y="2309218"/>
                <a:ext cx="2276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6884723" y="2095022"/>
                <a:ext cx="2276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Box 66"/>
              <p:cNvSpPr txBox="1"/>
              <p:nvPr/>
            </p:nvSpPr>
            <p:spPr>
              <a:xfrm>
                <a:off x="5732929" y="2268070"/>
                <a:ext cx="609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sz="2400" i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8153400" y="2272553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smtClean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00"/>
                </a:solidFill>
              </a:rPr>
              <a:t>Microscopic Picture of Conductivity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334000" cy="5029200"/>
          </a:xfrm>
        </p:spPr>
        <p:txBody>
          <a:bodyPr>
            <a:normAutofit/>
          </a:bodyPr>
          <a:lstStyle/>
          <a:p>
            <a:r>
              <a:rPr lang="en-US" smtClean="0"/>
              <a:t>The total current down the wire is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mtClean="0"/>
              <a:t>;  if we assume it’s uniform over the cross section area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mtClean="0"/>
              <a:t> (which it is) there is a </a:t>
            </a:r>
            <a:r>
              <a:rPr lang="en-US" smtClean="0">
                <a:solidFill>
                  <a:srgbClr val="FFFF00"/>
                </a:solidFill>
              </a:rPr>
              <a:t>current density</a:t>
            </a:r>
            <a:r>
              <a:rPr lang="en-US" smtClean="0"/>
              <a:t>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 = I/A</a:t>
            </a:r>
            <a:r>
              <a:rPr lang="en-US" smtClean="0"/>
              <a:t>. (units: amps/m</a:t>
            </a:r>
            <a:r>
              <a:rPr lang="en-US" baseline="30000" smtClean="0"/>
              <a:t>2</a:t>
            </a:r>
            <a:r>
              <a:rPr lang="en-US" smtClean="0"/>
              <a:t>)</a:t>
            </a:r>
          </a:p>
          <a:p>
            <a:r>
              <a:rPr lang="en-US" smtClean="0">
                <a:solidFill>
                  <a:srgbClr val="FFFF00"/>
                </a:solidFill>
              </a:rPr>
              <a:t>A constant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mtClean="0">
                <a:solidFill>
                  <a:srgbClr val="FFFF00"/>
                </a:solidFill>
              </a:rPr>
              <a:t> field gives a steady current. </a:t>
            </a:r>
            <a:r>
              <a:rPr lang="en-US" smtClean="0"/>
              <a:t>This means the electrons are bouncing off things, like a sloping pinball machine, otherwise the current would keep accelerating.</a:t>
            </a:r>
            <a:endParaRPr lang="en-US"/>
          </a:p>
        </p:txBody>
      </p:sp>
      <p:pic>
        <p:nvPicPr>
          <p:cNvPr id="470018" name="Picture 2" descr="C:\Users\Michael\Desktop\Giancoli\Chapter25\Images\Figure_25_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828800"/>
            <a:ext cx="2951688" cy="869506"/>
          </a:xfrm>
          <a:prstGeom prst="rect">
            <a:avLst/>
          </a:prstGeom>
          <a:noFill/>
        </p:spPr>
      </p:pic>
      <p:pic>
        <p:nvPicPr>
          <p:cNvPr id="470019" name="Picture 3" descr="C:\Users\Michael\Desktop\Giancoli\Chapter25\Images\Figure_25_2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78513" y="3276600"/>
            <a:ext cx="2936887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622" y="2083526"/>
            <a:ext cx="8229600" cy="3505200"/>
          </a:xfrm>
        </p:spPr>
        <p:txBody>
          <a:bodyPr/>
          <a:lstStyle/>
          <a:p>
            <a:r>
              <a:rPr lang="en-US" dirty="0" smtClean="0"/>
              <a:t>What is the resistance of a 12V, 36 Watt headlight bulb?</a:t>
            </a:r>
          </a:p>
          <a:p>
            <a:pPr marL="514350" indent="-514350">
              <a:buAutoNum type="alphaUcPeriod"/>
            </a:pPr>
            <a:r>
              <a:rPr lang="en-US" dirty="0" smtClean="0"/>
              <a:t>3 ohms</a:t>
            </a:r>
          </a:p>
          <a:p>
            <a:pPr marL="514350" indent="-514350">
              <a:buAutoNum type="alphaUcPeriod"/>
            </a:pPr>
            <a:r>
              <a:rPr lang="en-US" dirty="0" smtClean="0"/>
              <a:t>4 ohms</a:t>
            </a:r>
          </a:p>
          <a:p>
            <a:pPr marL="514350" indent="-514350">
              <a:buAutoNum type="alphaUcPeriod"/>
            </a:pPr>
            <a:r>
              <a:rPr lang="en-US" dirty="0" smtClean="0"/>
              <a:t>0.3 ohms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Answer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30" y="2083526"/>
            <a:ext cx="8686800" cy="4191000"/>
          </a:xfrm>
        </p:spPr>
        <p:txBody>
          <a:bodyPr/>
          <a:lstStyle/>
          <a:p>
            <a:r>
              <a:rPr lang="en-US" dirty="0" smtClean="0"/>
              <a:t>What is the resistance of a 12V, 36 Watt headlight bulb?</a:t>
            </a:r>
          </a:p>
          <a:p>
            <a:pPr marL="514350" indent="-514350">
              <a:buAutoNum type="alphaUcPeriod"/>
            </a:pPr>
            <a:r>
              <a:rPr lang="en-US" dirty="0" smtClean="0"/>
              <a:t>3 ohms</a:t>
            </a:r>
          </a:p>
          <a:p>
            <a:pPr marL="514350" indent="-514350">
              <a:buAutoNum type="alphaUcPeriod"/>
            </a:pPr>
            <a:r>
              <a:rPr lang="en-US" dirty="0" smtClean="0"/>
              <a:t>4 ohms</a:t>
            </a:r>
          </a:p>
          <a:p>
            <a:pPr marL="514350" indent="-514350">
              <a:buAutoNum type="alphaUcPeriod"/>
            </a:pPr>
            <a:r>
              <a:rPr lang="en-US" dirty="0" smtClean="0"/>
              <a:t>0.3 ohms</a:t>
            </a:r>
          </a:p>
          <a:p>
            <a:r>
              <a:rPr lang="en-US" dirty="0" smtClean="0"/>
              <a:t>Power of 36W =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/>
              <a:t> = 12 so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= 3. Then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= V/R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2331718" y="4066904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Assume the 12V, 36 Watt headlight bulb has a tungsten filament.  What is its approximate power output in the first instant it is connected, cold, to the 12V battery?   (                ). </a:t>
            </a:r>
          </a:p>
          <a:p>
            <a:pPr marL="514350" indent="-514350">
              <a:buAutoNum type="alphaUcPeriod"/>
            </a:pPr>
            <a:r>
              <a:rPr lang="en-US" dirty="0" smtClean="0"/>
              <a:t>36W</a:t>
            </a:r>
          </a:p>
          <a:p>
            <a:pPr marL="514350" indent="-514350">
              <a:buAutoNum type="alphaUcPeriod"/>
            </a:pPr>
            <a:r>
              <a:rPr lang="en-US" dirty="0" smtClean="0"/>
              <a:t>2.4W</a:t>
            </a:r>
          </a:p>
          <a:p>
            <a:pPr marL="514350" indent="-514350">
              <a:buAutoNum type="alphaUcPeriod"/>
            </a:pPr>
            <a:r>
              <a:rPr lang="en-US" dirty="0" smtClean="0"/>
              <a:t>540W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82783804"/>
              </p:ext>
            </p:extLst>
          </p:nvPr>
        </p:nvGraphicFramePr>
        <p:xfrm>
          <a:off x="5169305" y="3111137"/>
          <a:ext cx="1511300" cy="533400"/>
        </p:xfrm>
        <a:graphic>
          <a:graphicData uri="http://schemas.openxmlformats.org/presentationml/2006/ole">
            <p:oleObj spid="_x0000_s473098" name="Equation" r:id="rId4" imgW="7315200" imgH="257810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Answer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5105400"/>
          </a:xfrm>
        </p:spPr>
        <p:txBody>
          <a:bodyPr>
            <a:normAutofit/>
          </a:bodyPr>
          <a:lstStyle/>
          <a:p>
            <a:r>
              <a:rPr lang="en-US" smtClean="0"/>
              <a:t>Assume the 12V, 36 Watt headlight bulb has a tungsten filament.  What is its approximate power output in the first instant it is connected, cold, to the 12V battery?   (                ). </a:t>
            </a:r>
          </a:p>
          <a:p>
            <a:pPr marL="514350" indent="-514350">
              <a:buAutoNum type="alphaUcPeriod"/>
            </a:pPr>
            <a:r>
              <a:rPr lang="en-US" smtClean="0"/>
              <a:t>36W</a:t>
            </a:r>
          </a:p>
          <a:p>
            <a:pPr marL="514350" indent="-514350">
              <a:buAutoNum type="alphaUcPeriod"/>
            </a:pPr>
            <a:r>
              <a:rPr lang="en-US" smtClean="0"/>
              <a:t>2.4W</a:t>
            </a:r>
          </a:p>
          <a:p>
            <a:pPr marL="514350" indent="-514350">
              <a:buAutoNum type="alphaUcPeriod"/>
            </a:pPr>
            <a:r>
              <a:rPr lang="en-US" smtClean="0"/>
              <a:t>540W</a:t>
            </a:r>
          </a:p>
          <a:p>
            <a:pPr marL="514350" indent="-514350">
              <a:buNone/>
            </a:pPr>
            <a:r>
              <a:rPr lang="en-US" smtClean="0"/>
              <a:t>  Power 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 = IV = V</a:t>
            </a:r>
            <a:r>
              <a:rPr lang="en-US" i="1" baseline="30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/R</a:t>
            </a:r>
            <a:r>
              <a:rPr lang="en-US" smtClean="0"/>
              <a:t>:  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mtClean="0"/>
              <a:t> when initially cold is </a:t>
            </a:r>
            <a:r>
              <a:rPr lang="en-US" smtClean="0">
                <a:solidFill>
                  <a:srgbClr val="FFFF00"/>
                </a:solidFill>
              </a:rPr>
              <a:t>1/15</a:t>
            </a:r>
            <a:r>
              <a:rPr lang="en-US" smtClean="0"/>
              <a:t> of </a:t>
            </a:r>
            <a:r>
              <a:rPr lang="en-US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mtClean="0"/>
              <a:t> at operating temperature of 3300K.</a:t>
            </a:r>
          </a:p>
          <a:p>
            <a:pPr marL="514350" indent="-514350">
              <a:buAutoNum type="alphaUcPeriod"/>
            </a:pPr>
            <a:endParaRPr lang="en-US" smtClean="0"/>
          </a:p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18880137"/>
              </p:ext>
            </p:extLst>
          </p:nvPr>
        </p:nvGraphicFramePr>
        <p:xfrm>
          <a:off x="5168921" y="3113699"/>
          <a:ext cx="1511300" cy="533400"/>
        </p:xfrm>
        <a:graphic>
          <a:graphicData uri="http://schemas.openxmlformats.org/presentationml/2006/ole">
            <p:oleObj spid="_x0000_s491530" name="Equation" r:id="rId4" imgW="7315200" imgH="2578100" progId="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0800000">
            <a:off x="2133600" y="5105400"/>
            <a:ext cx="12954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>
                <a:solidFill>
                  <a:srgbClr val="FFFF00"/>
                </a:solidFill>
              </a:rPr>
              <a:t>                Drift Speed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Take a piece of copper wire, say 1mmx1mm cross section, 1m long carrying 5 amps.</a:t>
            </a:r>
          </a:p>
          <a:p>
            <a:r>
              <a:rPr lang="en-US" smtClean="0"/>
              <a:t>This is 1cc of Cu, about 10 gms, about 10</a:t>
            </a:r>
            <a:r>
              <a:rPr lang="en-US" baseline="30000" smtClean="0"/>
              <a:t>23</a:t>
            </a:r>
            <a:r>
              <a:rPr lang="en-US" smtClean="0"/>
              <a:t> conduction electrons (one per atom), about </a:t>
            </a:r>
            <a:r>
              <a:rPr lang="en-US" smtClean="0">
                <a:solidFill>
                  <a:srgbClr val="FFFF00"/>
                </a:solidFill>
              </a:rPr>
              <a:t>15,000C of electron charge</a:t>
            </a:r>
            <a:r>
              <a:rPr lang="en-US" smtClean="0"/>
              <a:t>. </a:t>
            </a:r>
          </a:p>
          <a:p>
            <a:r>
              <a:rPr lang="en-US" smtClean="0"/>
              <a:t>Therefore, at 5 amps (C/sec) it takes </a:t>
            </a:r>
            <a:r>
              <a:rPr lang="en-US" smtClean="0">
                <a:solidFill>
                  <a:srgbClr val="FFFF00"/>
                </a:solidFill>
              </a:rPr>
              <a:t>3000secs</a:t>
            </a:r>
            <a:r>
              <a:rPr lang="en-US" smtClean="0"/>
              <a:t> for an electron to drift 1m.</a:t>
            </a:r>
          </a:p>
          <a:p>
            <a:r>
              <a:rPr lang="en-US" u="sng" smtClean="0">
                <a:solidFill>
                  <a:srgbClr val="FFFF00"/>
                </a:solidFill>
              </a:rPr>
              <a:t>Bottom line</a:t>
            </a:r>
            <a:r>
              <a:rPr lang="en-US" smtClean="0">
                <a:solidFill>
                  <a:srgbClr val="FFFF00"/>
                </a:solidFill>
              </a:rPr>
              <a:t>: the drift velocity is of order 10</a:t>
            </a:r>
            <a:r>
              <a:rPr lang="en-US" baseline="30000" smtClean="0">
                <a:solidFill>
                  <a:srgbClr val="FFFF00"/>
                </a:solidFill>
              </a:rPr>
              <a:t>-4</a:t>
            </a:r>
            <a:r>
              <a:rPr lang="en-US" smtClean="0">
                <a:solidFill>
                  <a:srgbClr val="FFFF00"/>
                </a:solidFill>
              </a:rPr>
              <a:t> m/sec</a:t>
            </a:r>
            <a:r>
              <a:rPr lang="en-US" smtClean="0"/>
              <a:t>.  (it’s linear in current, and depends on wire thickness for given current, obviously.)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00800" y="1066800"/>
            <a:ext cx="304800" cy="304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arallelogram 5"/>
          <p:cNvSpPr/>
          <p:nvPr/>
        </p:nvSpPr>
        <p:spPr>
          <a:xfrm>
            <a:off x="6400800" y="152400"/>
            <a:ext cx="1216152" cy="914400"/>
          </a:xfrm>
          <a:prstGeom prst="parallelogram">
            <a:avLst>
              <a:gd name="adj" fmla="val 9286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/>
          <p:cNvSpPr/>
          <p:nvPr/>
        </p:nvSpPr>
        <p:spPr>
          <a:xfrm rot="5400000" flipV="1">
            <a:off x="6559487" y="297399"/>
            <a:ext cx="1216152" cy="914400"/>
          </a:xfrm>
          <a:prstGeom prst="parallelogram">
            <a:avLst>
              <a:gd name="adj" fmla="val 101195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5449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381"/>
            <a:ext cx="8229600" cy="5029200"/>
          </a:xfrm>
        </p:spPr>
        <p:txBody>
          <a:bodyPr/>
          <a:lstStyle/>
          <a:p>
            <a:r>
              <a:rPr lang="en-US" dirty="0" smtClean="0"/>
              <a:t>The resistivity of aluminum is 58% higher than that of copper.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copper </a:t>
            </a:r>
            <a:r>
              <a:rPr lang="en-US" dirty="0" smtClean="0"/>
              <a:t>high voltage line has </a:t>
            </a:r>
            <a:r>
              <a:rPr lang="en-US" dirty="0" smtClean="0">
                <a:solidFill>
                  <a:srgbClr val="FFFF00"/>
                </a:solidFill>
              </a:rPr>
              <a:t>diameter 1 cm</a:t>
            </a:r>
            <a:r>
              <a:rPr lang="en-US" dirty="0" smtClean="0"/>
              <a:t>.  If is replaced by an </a:t>
            </a:r>
            <a:r>
              <a:rPr lang="en-US" dirty="0" smtClean="0">
                <a:solidFill>
                  <a:srgbClr val="FFFF00"/>
                </a:solidFill>
              </a:rPr>
              <a:t>aluminum</a:t>
            </a:r>
            <a:r>
              <a:rPr lang="en-US" dirty="0" smtClean="0"/>
              <a:t> line of the same resistance, the aluminum line has </a:t>
            </a:r>
            <a:r>
              <a:rPr lang="en-US" dirty="0" smtClean="0">
                <a:solidFill>
                  <a:srgbClr val="FFFF00"/>
                </a:solidFill>
              </a:rPr>
              <a:t>diameter</a:t>
            </a:r>
            <a:r>
              <a:rPr lang="en-US" dirty="0" smtClean="0"/>
              <a:t>:</a:t>
            </a:r>
          </a:p>
          <a:p>
            <a:pPr marL="514350" indent="-514350">
              <a:buAutoNum type="alphaUcPeriod"/>
            </a:pPr>
            <a:r>
              <a:rPr lang="en-US" dirty="0" smtClean="0"/>
              <a:t>1.58cm</a:t>
            </a:r>
          </a:p>
          <a:p>
            <a:pPr marL="514350" indent="-514350">
              <a:buAutoNum type="alphaUcPeriod"/>
            </a:pPr>
            <a:r>
              <a:rPr lang="en-US" dirty="0" smtClean="0"/>
              <a:t>1.26cm</a:t>
            </a:r>
          </a:p>
          <a:p>
            <a:pPr marL="514350" indent="-514350">
              <a:buAutoNum type="alphaUcPeriod"/>
            </a:pPr>
            <a:r>
              <a:rPr lang="en-US" dirty="0" smtClean="0"/>
              <a:t>0.8 cm</a:t>
            </a:r>
          </a:p>
          <a:p>
            <a:pPr marL="514350" indent="-514350">
              <a:buAutoNum type="alphaUcPeriod"/>
            </a:pPr>
            <a:r>
              <a:rPr lang="en-US" dirty="0" smtClean="0"/>
              <a:t>O.64 cm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AutoNum type="alphaUcPeriod"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137" y="26157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Answer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389"/>
            <a:ext cx="8229600" cy="5029200"/>
          </a:xfrm>
        </p:spPr>
        <p:txBody>
          <a:bodyPr/>
          <a:lstStyle/>
          <a:p>
            <a:r>
              <a:rPr lang="en-US" dirty="0" smtClean="0"/>
              <a:t>The resistivity of aluminum is 58% higher than that of copper.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copper </a:t>
            </a:r>
            <a:r>
              <a:rPr lang="en-US" dirty="0" smtClean="0"/>
              <a:t>high voltage line has </a:t>
            </a:r>
            <a:r>
              <a:rPr lang="en-US" dirty="0" smtClean="0">
                <a:solidFill>
                  <a:srgbClr val="FFFF00"/>
                </a:solidFill>
              </a:rPr>
              <a:t>diameter 1 cm</a:t>
            </a:r>
            <a:r>
              <a:rPr lang="en-US" dirty="0" smtClean="0"/>
              <a:t>.  If is replaced by an </a:t>
            </a:r>
            <a:r>
              <a:rPr lang="en-US" dirty="0" smtClean="0">
                <a:solidFill>
                  <a:srgbClr val="FFFF00"/>
                </a:solidFill>
              </a:rPr>
              <a:t>aluminum</a:t>
            </a:r>
            <a:r>
              <a:rPr lang="en-US" dirty="0" smtClean="0"/>
              <a:t> line of the same resistance, the aluminum line has </a:t>
            </a:r>
            <a:r>
              <a:rPr lang="en-US" dirty="0" smtClean="0">
                <a:solidFill>
                  <a:srgbClr val="FFFF00"/>
                </a:solidFill>
              </a:rPr>
              <a:t>diameter</a:t>
            </a:r>
            <a:r>
              <a:rPr lang="en-US" dirty="0" smtClean="0"/>
              <a:t>:</a:t>
            </a:r>
          </a:p>
          <a:p>
            <a:pPr marL="514350" indent="-514350">
              <a:buAutoNum type="alphaUcPeriod"/>
            </a:pPr>
            <a:r>
              <a:rPr lang="en-US" dirty="0" smtClean="0"/>
              <a:t>1.58cm</a:t>
            </a:r>
          </a:p>
          <a:p>
            <a:pPr marL="514350" indent="-514350">
              <a:buAutoNum type="alphaUcPeriod"/>
            </a:pPr>
            <a:r>
              <a:rPr lang="en-US" dirty="0" smtClean="0"/>
              <a:t>1.26cm</a:t>
            </a:r>
          </a:p>
          <a:p>
            <a:pPr marL="514350" indent="-514350">
              <a:buAutoNum type="alphaUcPeriod"/>
            </a:pPr>
            <a:r>
              <a:rPr lang="en-US" dirty="0" smtClean="0"/>
              <a:t>0.8 cm</a:t>
            </a:r>
          </a:p>
          <a:p>
            <a:pPr marL="514350" indent="-514350">
              <a:buAutoNum type="alphaUcPeriod"/>
            </a:pPr>
            <a:r>
              <a:rPr lang="en-US" dirty="0" smtClean="0"/>
              <a:t>O.64 cm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AutoNum type="alphaUcPeriod"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2514600" y="4961965"/>
            <a:ext cx="1143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66567" y="4052050"/>
            <a:ext cx="49530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Remember </a:t>
            </a:r>
            <a:r>
              <a:rPr lang="en-US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en-US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L/A</a:t>
            </a:r>
            <a:r>
              <a:rPr lang="en-US" sz="2800" dirty="0" smtClean="0">
                <a:sym typeface="Symbol"/>
              </a:rPr>
              <a:t>.  The power lines have the same length, the aluminum therefore needs 58% more cross-section area </a:t>
            </a:r>
            <a:r>
              <a:rPr lang="en-US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B8CC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22296</TotalTime>
  <Words>545</Words>
  <Application>Microsoft Office PowerPoint</Application>
  <PresentationFormat>On-screen Show (4:3)</PresentationFormat>
  <Paragraphs>71</Paragraphs>
  <Slides>9</Slides>
  <Notes>9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Know This…</vt:lpstr>
      <vt:lpstr>Microscopic Picture of Conductivity</vt:lpstr>
      <vt:lpstr>Question</vt:lpstr>
      <vt:lpstr>Answer</vt:lpstr>
      <vt:lpstr>Question</vt:lpstr>
      <vt:lpstr>Answer</vt:lpstr>
      <vt:lpstr>                Drift Speed</vt:lpstr>
      <vt:lpstr>Question</vt:lpstr>
      <vt:lpstr>Answer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1425: General Physics I</dc:title>
  <dc:creator>Michael</dc:creator>
  <cp:lastModifiedBy>Hue Lu</cp:lastModifiedBy>
  <cp:revision>399</cp:revision>
  <dcterms:created xsi:type="dcterms:W3CDTF">2014-09-25T14:53:45Z</dcterms:created>
  <dcterms:modified xsi:type="dcterms:W3CDTF">2014-09-25T14:54:29Z</dcterms:modified>
</cp:coreProperties>
</file>